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98" r:id="rId1"/>
    <p:sldMasterId id="2147483758" r:id="rId2"/>
  </p:sldMasterIdLst>
  <p:notesMasterIdLst>
    <p:notesMasterId r:id="rId1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-52"/>
      <p:regular r:id="rId23"/>
      <p:bold r:id="rId24"/>
      <p:italic r:id="rId25"/>
      <p:boldItalic r:id="rId26"/>
    </p:embeddedFont>
    <p:embeddedFont>
      <p:font typeface="Montserrat Medium" panose="00000600000000000000" pitchFamily="2" charset="-52"/>
      <p:regular r:id="rId27"/>
      <p:bold r:id="rId28"/>
      <p:italic r:id="rId29"/>
      <p:boldItalic r:id="rId30"/>
    </p:embeddedFont>
    <p:embeddedFont>
      <p:font typeface="Trebuchet MS" panose="020B0603020202020204" pitchFamily="34" charset="0"/>
      <p:regular r:id="rId31"/>
      <p:bold r:id="rId32"/>
      <p:italic r:id="rId33"/>
      <p:boldItalic r:id="rId34"/>
    </p:embeddedFont>
    <p:embeddedFont>
      <p:font typeface="Wingdings 3" panose="05040102010807070707" pitchFamily="18" charset="2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&#1058;&#1077;&#1089;&#1090;&#1080;&#1088;&#1086;&#1074;&#1097;&#1080;&#1082;%20&#1091;&#1095;&#1077;&#1073;&#1072;\&#1044;&#1047;\&#1055;&#1047;%205%20&#1058;&#1077;&#1089;&#1090;-&#1076;&#1080;&#1079;&#1072;&#1081;&#1085;%20&#1050;&#1086;&#1085;&#1076;&#1088;&#1072;&#1090;&#1100;&#1077;&#1074;&#1072;%20&#1040;.&#1050;.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400"/>
              <a:t>Результат</a:t>
            </a:r>
            <a:r>
              <a:rPr lang="ru-RU" sz="1400" baseline="0"/>
              <a:t> прогона тестов</a:t>
            </a:r>
            <a:endParaRPr lang="ru-RU" sz="1400"/>
          </a:p>
        </c:rich>
      </c:tx>
      <c:layout>
        <c:manualLayout>
          <c:xMode val="edge"/>
          <c:yMode val="edge"/>
          <c:x val="0.1366158732699108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22983453693709732"/>
          <c:y val="0.29742942779698811"/>
          <c:w val="0.4934238845144357"/>
          <c:h val="0.62440550345412071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pattFill prst="ltUpDiag">
                <a:fgClr>
                  <a:schemeClr val="accent2">
                    <a:tint val="54000"/>
                  </a:schemeClr>
                </a:fgClr>
                <a:bgClr>
                  <a:schemeClr val="accent2">
                    <a:tint val="54000"/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>
                    <a:tint val="54000"/>
                  </a:scheme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E03B-43C5-9E20-288876A3B1D3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>
                    <a:tint val="77000"/>
                  </a:schemeClr>
                </a:fgClr>
                <a:bgClr>
                  <a:schemeClr val="accent2">
                    <a:tint val="77000"/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>
                    <a:tint val="77000"/>
                  </a:scheme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E03B-43C5-9E20-288876A3B1D3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E03B-43C5-9E20-288876A3B1D3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2">
                    <a:shade val="76000"/>
                  </a:schemeClr>
                </a:fgClr>
                <a:bgClr>
                  <a:schemeClr val="accent2">
                    <a:shade val="76000"/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>
                    <a:shade val="76000"/>
                  </a:scheme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7-E03B-43C5-9E20-288876A3B1D3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2">
                    <a:shade val="53000"/>
                  </a:schemeClr>
                </a:fgClr>
                <a:bgClr>
                  <a:schemeClr val="accent2">
                    <a:shade val="53000"/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>
                    <a:shade val="53000"/>
                  </a:scheme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9-E03B-43C5-9E20-288876A3B1D3}"/>
              </c:ext>
            </c:extLst>
          </c:dPt>
          <c:dLbls>
            <c:dLbl>
              <c:idx val="0"/>
              <c:layout>
                <c:manualLayout>
                  <c:x val="0.16385520111112581"/>
                  <c:y val="-0.284296323400585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03B-43C5-9E20-288876A3B1D3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03B-43C5-9E20-288876A3B1D3}"/>
                </c:ext>
              </c:extLst>
            </c:dLbl>
            <c:dLbl>
              <c:idx val="2"/>
              <c:layout>
                <c:manualLayout>
                  <c:x val="-8.4940471683638399E-2"/>
                  <c:y val="0.10663115348729328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03B-43C5-9E20-288876A3B1D3}"/>
                </c:ext>
              </c:extLst>
            </c:dLbl>
            <c:dLbl>
              <c:idx val="3"/>
              <c:layout>
                <c:manualLayout>
                  <c:x val="-8.324429824930385E-2"/>
                  <c:y val="6.2777285256762445E-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03B-43C5-9E20-288876A3B1D3}"/>
                </c:ext>
              </c:extLst>
            </c:dLbl>
            <c:dLbl>
              <c:idx val="4"/>
              <c:layout>
                <c:manualLayout>
                  <c:x val="-6.1562001869236008E-2"/>
                  <c:y val="-1.7379794964254784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03B-43C5-9E20-288876A3B1D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Лист3!$A$1:$A$5</c:f>
              <c:strCache>
                <c:ptCount val="5"/>
                <c:pt idx="0">
                  <c:v>Пройдено </c:v>
                </c:pt>
                <c:pt idx="2">
                  <c:v>Баг (High)</c:v>
                </c:pt>
                <c:pt idx="3">
                  <c:v>Баг (Medium)</c:v>
                </c:pt>
                <c:pt idx="4">
                  <c:v>Баг (Low)</c:v>
                </c:pt>
              </c:strCache>
            </c:strRef>
          </c:cat>
          <c:val>
            <c:numRef>
              <c:f>Лист3!$B$1:$B$5</c:f>
              <c:numCache>
                <c:formatCode>General</c:formatCode>
                <c:ptCount val="5"/>
                <c:pt idx="0">
                  <c:v>82</c:v>
                </c:pt>
                <c:pt idx="2">
                  <c:v>2</c:v>
                </c:pt>
                <c:pt idx="3">
                  <c:v>4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03B-43C5-9E20-288876A3B1D3}"/>
            </c:ext>
          </c:extLst>
        </c:ser>
        <c:dLbls>
          <c:dLblPos val="ctr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1300893522794288"/>
          <c:y val="7.7245593674498625E-2"/>
          <c:w val="0.76571832807232654"/>
          <c:h val="5.931859755970984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20db4cbd64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g220db4cbd64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220db4cbd64_2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420ec95d9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4" name="Google Shape;314;g2420ec95d92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420ec95d92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1" name="Google Shape;321;g2420ec95d92_0_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420ec95d9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8" name="Google Shape;328;g2420ec95d92_0_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420ec95d9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5" name="Google Shape;335;g2420ec95d92_0_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420ec95d9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4" name="Google Shape;344;g2420ec95d92_0_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420ec95d9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0" name="Google Shape;360;g2420ec95d92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1" name="Google Shape;361;g2420ec95d92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d2db771bd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3" name="Google Shape;253;g22d2db771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403056f52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0" name="Google Shape;260;g2403056f52b_0_1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420ec95d9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7" name="Google Shape;267;g2420ec95d92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420ec95d9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4" name="Google Shape;274;g2420ec95d92_0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420ec95d9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2" name="Google Shape;282;g2420ec95d92_0_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420ec95d9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0" name="Google Shape;290;g2420ec95d92_0_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420ec95d9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8" name="Google Shape;298;g2420ec95d92_0_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420ec95d9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6" name="Google Shape;306;g2420ec95d92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358724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8311248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21118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999010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88142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693939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7340075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427577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447519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9F953-0B37-49EE-978F-65F223BE1E2C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693455667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9F953-0B37-49EE-978F-65F223BE1E2C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9240557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9F953-0B37-49EE-978F-65F223BE1E2C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259598634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9F953-0B37-49EE-978F-65F223BE1E2C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1214620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9F953-0B37-49EE-978F-65F223BE1E2C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939689972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0667976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3359403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3630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174505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75250" y="0"/>
            <a:ext cx="92945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5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3869" y="4126831"/>
            <a:ext cx="2430000" cy="37411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54"/>
          <p:cNvSpPr txBox="1"/>
          <p:nvPr/>
        </p:nvSpPr>
        <p:spPr>
          <a:xfrm>
            <a:off x="2920005" y="125209"/>
            <a:ext cx="315349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dirty="0">
                <a:solidFill>
                  <a:srgbClr val="FFFFFF"/>
                </a:solidFill>
                <a:latin typeface="Times New Roman" panose="02020603050405020304" pitchFamily="18" charset="0"/>
                <a:ea typeface="Montserrat Medium"/>
                <a:cs typeface="Times New Roman" panose="02020603050405020304" pitchFamily="18" charset="0"/>
                <a:sym typeface="Montserrat Medium"/>
              </a:rPr>
              <a:t>Программа повышения квалификации</a:t>
            </a:r>
            <a:endParaRPr sz="1400" b="0" i="0" u="none" strike="noStrike" cap="none" dirty="0">
              <a:solidFill>
                <a:srgbClr val="FFFFFF"/>
              </a:solidFill>
              <a:latin typeface="Times New Roman" panose="02020603050405020304" pitchFamily="18" charset="0"/>
              <a:ea typeface="Montserrat Medium"/>
              <a:cs typeface="Times New Roman" panose="02020603050405020304" pitchFamily="18" charset="0"/>
              <a:sym typeface="Montserrat Medium"/>
            </a:endParaRPr>
          </a:p>
        </p:txBody>
      </p:sp>
      <p:sp>
        <p:nvSpPr>
          <p:cNvPr id="246" name="Google Shape;246;p54"/>
          <p:cNvSpPr/>
          <p:nvPr/>
        </p:nvSpPr>
        <p:spPr>
          <a:xfrm>
            <a:off x="1550723" y="775025"/>
            <a:ext cx="5892054" cy="621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ru" sz="2400" b="1" dirty="0">
                <a:solidFill>
                  <a:srgbClr val="FFFFFF"/>
                </a:solidFill>
                <a:latin typeface="Times New Roman" panose="02020603050405020304" pitchFamily="18" charset="0"/>
                <a:ea typeface="Montserrat ExtraBold"/>
                <a:cs typeface="Times New Roman" panose="02020603050405020304" pitchFamily="18" charset="0"/>
                <a:sym typeface="Montserrat ExtraBold"/>
              </a:rPr>
              <a:t>Тестировщик программного обеспечения</a:t>
            </a:r>
            <a:endParaRPr sz="1800" b="1" i="0" u="none" strike="noStrike" cap="none" dirty="0">
              <a:solidFill>
                <a:srgbClr val="FFFFFF"/>
              </a:solidFill>
              <a:latin typeface="Times New Roman" panose="02020603050405020304" pitchFamily="18" charset="0"/>
              <a:ea typeface="Montserrat ExtraBold"/>
              <a:cs typeface="Times New Roman" panose="02020603050405020304" pitchFamily="18" charset="0"/>
              <a:sym typeface="Montserrat ExtraBold"/>
            </a:endParaRPr>
          </a:p>
        </p:txBody>
      </p:sp>
      <p:sp>
        <p:nvSpPr>
          <p:cNvPr id="247" name="Google Shape;247;p54"/>
          <p:cNvSpPr txBox="1"/>
          <p:nvPr/>
        </p:nvSpPr>
        <p:spPr>
          <a:xfrm>
            <a:off x="1290062" y="1654788"/>
            <a:ext cx="6563876" cy="16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270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Итоговый проект </a:t>
            </a:r>
            <a:endParaRPr sz="270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270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“Комплексное тестирование платформы </a:t>
            </a:r>
            <a:r>
              <a:rPr lang="en-US" sz="270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idemo.bspb.ru</a:t>
            </a:r>
            <a:r>
              <a:rPr lang="ru" sz="270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”</a:t>
            </a:r>
            <a:endParaRPr sz="240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248" name="Google Shape;248;p54"/>
          <p:cNvSpPr txBox="1"/>
          <p:nvPr/>
        </p:nvSpPr>
        <p:spPr>
          <a:xfrm>
            <a:off x="0" y="3456659"/>
            <a:ext cx="3250459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Преподаватель: Гриненко В.В.</a:t>
            </a:r>
            <a:endParaRPr sz="180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249" name="Google Shape;249;p54"/>
          <p:cNvSpPr txBox="1"/>
          <p:nvPr/>
        </p:nvSpPr>
        <p:spPr>
          <a:xfrm>
            <a:off x="4882502" y="3424266"/>
            <a:ext cx="4181100" cy="771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Выполнила: </a:t>
            </a:r>
            <a:r>
              <a:rPr lang="ru" sz="1800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Кондратьева А.К.</a:t>
            </a:r>
            <a:endParaRPr sz="180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Поток ТП-</a:t>
            </a:r>
            <a:r>
              <a:rPr lang="ru" sz="1800" dirty="0">
                <a:solidFill>
                  <a:schemeClr val="lt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844</a:t>
            </a:r>
            <a:endParaRPr sz="1800" dirty="0">
              <a:solidFill>
                <a:schemeClr val="lt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250" name="Google Shape;250;p5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3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42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Листинг автотеста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318" name="Google Shape;318;p6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10</a:t>
            </a:fld>
            <a:endParaRPr/>
          </a:p>
        </p:txBody>
      </p:sp>
      <p:sp>
        <p:nvSpPr>
          <p:cNvPr id="317" name="Google Shape;317;p63"/>
          <p:cNvSpPr txBox="1"/>
          <p:nvPr/>
        </p:nvSpPr>
        <p:spPr>
          <a:xfrm>
            <a:off x="291205" y="420367"/>
            <a:ext cx="8561590" cy="477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s=Service(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'C:/Users/.../.../chromedriver.exe'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 = 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webdriver.Chrome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AA492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service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=s)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driver.get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"https://idemo.bspb.ru/</a:t>
            </a:r>
            <a:r>
              <a:rPr lang="en-US" sz="1050" dirty="0" err="1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auth?response_type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50" dirty="0" err="1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code&amp;client_id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=1&amp;redirect_uri=https%3A%2F%2Fidemo.bspb.ru%2Flogin%2Fsuccess&amp;prefetch_uri=https%3A%2F%2Fidemo.bspb.ru%2Flogin%2Fprefetch&amp;force_new_session=true"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driver.set_window_size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1920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1080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"//*[@id='login-button']"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).click()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"//*[@id='login-otp-button']"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).click()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time.sleep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(By.ID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"cards-overview-index"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).click()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time.sleep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"//*[@id='card-details-ownbank-10068']/div[2]/div[2]/div/div/div[1]/a/span"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).click()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time.sleep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"//*[@id='cards-list-destination-container']/div/select"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).click()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"//*[@id='cards-list-destination-container']/div/select/option[3]"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).click()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time.sleep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"//*[@id='amount-form-item']/div/div/input"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).send_keys(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time.sleep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(By.ID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"forward"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).click()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time.sleep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"//*[@id='card-to-card-payment-form']/div[3]/div/div/div/label/input"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).click()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time.sleep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driver.switch_to.frame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"//*[@id='confirmation-frame']"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"//*[@id='confirm']"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).click()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time.sleep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897B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success = 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driver.find_element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 err="1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By.XPATH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"//*[@id='alerts-container']/div[1]"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success </a:t>
            </a: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None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50" dirty="0">
                <a:solidFill>
                  <a:srgbClr val="8888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ru-RU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Перевод отклонен"</a:t>
            </a:r>
            <a:r>
              <a:rPr lang="ru-RU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ru-RU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>
                <a:solidFill>
                  <a:srgbClr val="CC783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50" dirty="0">
                <a:solidFill>
                  <a:srgbClr val="8888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US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ru-RU" sz="1050" dirty="0">
                <a:solidFill>
                  <a:srgbClr val="6A87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Успешный перевод"</a:t>
            </a:r>
            <a:r>
              <a:rPr lang="ru-RU" sz="1050" dirty="0">
                <a:solidFill>
                  <a:srgbClr val="A9B7C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4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Листинг автотеста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324" name="Google Shape;324;p6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11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29B6DDD-B2D2-44A0-7DD3-8DB8221B7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368" y="527281"/>
            <a:ext cx="6393202" cy="449183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5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Результат выполнения автотеста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331" name="Google Shape;331;p6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12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B5BC6C3-BE0C-5A2D-CCDC-9D2B23800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49" y="535370"/>
            <a:ext cx="7137301" cy="448374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407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Анализ результатов тестирования выбранного приложения 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341" name="Google Shape;341;p6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13</a:t>
            </a:fld>
            <a:endParaRPr/>
          </a:p>
        </p:txBody>
      </p:sp>
      <p:sp>
        <p:nvSpPr>
          <p:cNvPr id="2" name="Google Shape;366;p69">
            <a:extLst>
              <a:ext uri="{FF2B5EF4-FFF2-40B4-BE49-F238E27FC236}">
                <a16:creationId xmlns:a16="http://schemas.microsoft.com/office/drawing/2014/main" id="{D8C4029D-06A1-0E28-D5AB-CEE8895FB39B}"/>
              </a:ext>
            </a:extLst>
          </p:cNvPr>
          <p:cNvSpPr txBox="1"/>
          <p:nvPr/>
        </p:nvSpPr>
        <p:spPr>
          <a:xfrm>
            <a:off x="311700" y="740465"/>
            <a:ext cx="2892037" cy="407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1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В </a:t>
            </a:r>
            <a:r>
              <a:rPr lang="ru-RU" sz="11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ходе проверк</a:t>
            </a:r>
            <a:r>
              <a:rPr lang="ru-RU" sz="11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и веб-платформы </a:t>
            </a:r>
            <a:r>
              <a:rPr lang="en-US" sz="11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idemo.bspb.ru</a:t>
            </a:r>
            <a:r>
              <a:rPr lang="ru-RU" sz="11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были написаны 95 тест-кейсов. В результате проверки было обнаружено 13 дефектов, из них 5 блокирующих функционал.</a:t>
            </a: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-RU" sz="11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За данный спринт критических дефектов не найдено. </a:t>
            </a: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-RU" sz="1100" dirty="0">
                <a:solidFill>
                  <a:srgbClr val="0000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Montserrat"/>
              </a:rPr>
              <a:t>На текущий момент веб-плат</a:t>
            </a:r>
            <a:r>
              <a:rPr lang="ru-RU" sz="11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Montserrat"/>
              </a:rPr>
              <a:t>форма не может быть отдана в релиз. Необходимы уточнения ТЗ, проверки системы безопасности и основного функционала.</a:t>
            </a: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-RU" sz="11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Montserrat"/>
              </a:rPr>
              <a:t>Для увеличения покрытия проверками нефункциональной части веб-платформы, Заказчику необходимо предоставить макеты дизайна веб-платформы.</a:t>
            </a: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-RU" sz="1100" dirty="0">
                <a:solidFill>
                  <a:srgbClr val="0000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Montserrat"/>
              </a:rPr>
              <a:t>Рекомендации: для качественного тестирования необходимо увеличить время на поиск и описания багов. </a:t>
            </a:r>
            <a:endParaRPr sz="5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800" dirty="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12173C28-D74A-9DD7-D4E1-3F0B839BCC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0603086"/>
              </p:ext>
            </p:extLst>
          </p:nvPr>
        </p:nvGraphicFramePr>
        <p:xfrm>
          <a:off x="3203737" y="872074"/>
          <a:ext cx="4223843" cy="3612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407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Выводы об оптимальности выбранной стратегии тестирования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348" name="Google Shape;348;p6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14</a:t>
            </a:fld>
            <a:endParaRPr/>
          </a:p>
        </p:txBody>
      </p:sp>
      <p:sp>
        <p:nvSpPr>
          <p:cNvPr id="347" name="Google Shape;347;p67"/>
          <p:cNvSpPr txBox="1"/>
          <p:nvPr/>
        </p:nvSpPr>
        <p:spPr>
          <a:xfrm>
            <a:off x="347072" y="1189775"/>
            <a:ext cx="6801267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Стратегия тестирования выбрано верно, учитывая отсутствие доступа к коду и отсутствие требований. Необходимым и достаточным являлось провести функциональное тестирование, а так же </a:t>
            </a:r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UI/UX</a:t>
            </a:r>
            <a:r>
              <a:rPr lang="ru-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тестирование. Используя техники тест-дизайна, мы добились оптимальных результатов и максимизировали тестовое покрытие. Используя </a:t>
            </a:r>
            <a:r>
              <a:rPr lang="ru-RU" sz="1800" dirty="0" err="1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автотесты</a:t>
            </a:r>
            <a:r>
              <a:rPr lang="ru-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мы смогли ускорить часть проверок, что высвободило дополнительное время на более тщательную проверку веб-платформы.</a:t>
            </a:r>
            <a:endParaRPr lang="en-US" sz="18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9"/>
          <p:cNvSpPr/>
          <p:nvPr/>
        </p:nvSpPr>
        <p:spPr>
          <a:xfrm>
            <a:off x="3599260" y="192731"/>
            <a:ext cx="1945479" cy="419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b="1" dirty="0">
                <a:solidFill>
                  <a:srgbClr val="1E5CEC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Рефлексия</a:t>
            </a:r>
            <a:endParaRPr sz="2400" b="1" i="0" u="none" strike="noStrike" cap="none" dirty="0">
              <a:solidFill>
                <a:srgbClr val="1E5CEC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pic>
        <p:nvPicPr>
          <p:cNvPr id="364" name="Google Shape;364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84627" y="1822586"/>
            <a:ext cx="3525417" cy="2708436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6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15</a:t>
            </a:fld>
            <a:endParaRPr/>
          </a:p>
        </p:txBody>
      </p:sp>
      <p:sp>
        <p:nvSpPr>
          <p:cNvPr id="366" name="Google Shape;366;p69"/>
          <p:cNvSpPr txBox="1"/>
          <p:nvPr/>
        </p:nvSpPr>
        <p:spPr>
          <a:xfrm>
            <a:off x="449683" y="726817"/>
            <a:ext cx="4163400" cy="4078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В процессе обучения на курсе я получила отличные базовые знания не только в сфере тестирования программного обеспечения, но и базовые знания для сектора 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IT</a:t>
            </a:r>
            <a:r>
              <a:rPr lang="ru-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-технологий в целом. На курсе нас познакомили с большим количеством специализированных программ, таких как </a:t>
            </a:r>
            <a:r>
              <a:rPr lang="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XMind, Trello, Jira, TestRail, GIT, Postman, MySQL, Selenium IDE, PyCharm. Четко и структурированно объяснили теоретические аспекты, такие как методологии и жизненные циклы тестирования,работа с </a:t>
            </a:r>
            <a:r>
              <a:rPr lang="en-US" sz="1200" dirty="0" err="1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DevTools</a:t>
            </a:r>
            <a:r>
              <a:rPr lang="ru-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, </a:t>
            </a:r>
            <a:r>
              <a:rPr lang="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принципы работы серверов и баз данных, 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API</a:t>
            </a:r>
            <a:r>
              <a:rPr lang="ru-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, </a:t>
            </a:r>
            <a:r>
              <a:rPr lang="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написание 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Unit</a:t>
            </a:r>
            <a:r>
              <a:rPr lang="ru-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тестов.</a:t>
            </a: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-RU" sz="12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Так же, с полученными знаниями, удалось самостоятельно написать </a:t>
            </a:r>
            <a:r>
              <a:rPr lang="ru-RU" sz="1200" dirty="0" err="1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автотест</a:t>
            </a:r>
            <a:r>
              <a:rPr lang="ru-RU" sz="12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на языке </a:t>
            </a:r>
            <a:r>
              <a:rPr lang="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Python</a:t>
            </a:r>
            <a:r>
              <a:rPr lang="ru-RU" sz="12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.</a:t>
            </a:r>
            <a:endParaRPr lang="ru" sz="1200" dirty="0">
              <a:solidFill>
                <a:srgbClr val="000000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200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Обучение показалось сложным, но интересным и захватывающим. Самым привлекательным для дальнейшего развития стал для меня сегмент автотестирования.</a:t>
            </a: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С моими практическими работами вы можете ознакомиться по ссылке на GIT HUB: https://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https://github.com/AlenaKond</a:t>
            </a:r>
            <a:endParaRPr sz="1200" dirty="0">
              <a:solidFill>
                <a:srgbClr val="000000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200" dirty="0">
                <a:solidFill>
                  <a:srgbClr val="000000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Благодарю за внимание! </a:t>
            </a:r>
            <a:endParaRPr sz="1100" dirty="0">
              <a:solidFill>
                <a:srgbClr val="000000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800" dirty="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5"/>
          <p:cNvSpPr txBox="1">
            <a:spLocks noGrp="1"/>
          </p:cNvSpPr>
          <p:nvPr>
            <p:ph type="title"/>
          </p:nvPr>
        </p:nvSpPr>
        <p:spPr>
          <a:xfrm>
            <a:off x="3591550" y="311452"/>
            <a:ext cx="19609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25"/>
              <a:buFont typeface="Arial"/>
              <a:buNone/>
            </a:pPr>
            <a:r>
              <a:rPr lang="ru" sz="2425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Содержание</a:t>
            </a:r>
            <a:endParaRPr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257" name="Google Shape;257;p5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2</a:t>
            </a:fld>
            <a:endParaRPr/>
          </a:p>
        </p:txBody>
      </p:sp>
      <p:sp>
        <p:nvSpPr>
          <p:cNvPr id="256" name="Google Shape;256;p55"/>
          <p:cNvSpPr txBox="1"/>
          <p:nvPr/>
        </p:nvSpPr>
        <p:spPr>
          <a:xfrm>
            <a:off x="530550" y="1156403"/>
            <a:ext cx="808290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Майнд-карта жизненного цикла тестирования ПО;</a:t>
            </a:r>
            <a:endParaRPr sz="18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Майнд-карта методологии разработки ПО;</a:t>
            </a:r>
            <a:endParaRPr sz="18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Тестовая документация (чек-лист, тест-кейсы, баг-репорты);</a:t>
            </a:r>
            <a:endParaRPr sz="18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Применение техник тест-дизайна;</a:t>
            </a:r>
            <a:endParaRPr sz="18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Листинг автотеста;</a:t>
            </a:r>
            <a:endParaRPr sz="18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Результат выполнения автотеста</a:t>
            </a:r>
            <a:endParaRPr sz="18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Анализ результатов тестирования выбранного приложения; </a:t>
            </a:r>
            <a:endParaRPr sz="1800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Выводы об оптимальности выбранной стратегии тестирования.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AE97C7-33CD-6126-00AC-A3DC51C36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12" y="501440"/>
            <a:ext cx="8521933" cy="4642059"/>
          </a:xfrm>
          <a:prstGeom prst="rect">
            <a:avLst/>
          </a:prstGeom>
        </p:spPr>
      </p:pic>
      <p:sp>
        <p:nvSpPr>
          <p:cNvPr id="262" name="Google Shape;262;p56"/>
          <p:cNvSpPr txBox="1">
            <a:spLocks noGrp="1"/>
          </p:cNvSpPr>
          <p:nvPr>
            <p:ph type="title"/>
          </p:nvPr>
        </p:nvSpPr>
        <p:spPr>
          <a:xfrm>
            <a:off x="0" y="0"/>
            <a:ext cx="6609708" cy="455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Майнд-карта жизненного цикла тестирования ПО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264" name="Google Shape;264;p5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7"/>
          <p:cNvSpPr txBox="1">
            <a:spLocks noGrp="1"/>
          </p:cNvSpPr>
          <p:nvPr>
            <p:ph type="title"/>
          </p:nvPr>
        </p:nvSpPr>
        <p:spPr>
          <a:xfrm>
            <a:off x="0" y="0"/>
            <a:ext cx="5595192" cy="41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Майнд-карта методологии разработки ПО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271" name="Google Shape;271;p5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4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3AE4BD-08C1-F5AF-D9C4-55CCD42B1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2" y="752459"/>
            <a:ext cx="8117017" cy="37720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8"/>
          <p:cNvSpPr txBox="1">
            <a:spLocks noGrp="1"/>
          </p:cNvSpPr>
          <p:nvPr>
            <p:ph type="title"/>
          </p:nvPr>
        </p:nvSpPr>
        <p:spPr>
          <a:xfrm>
            <a:off x="0" y="0"/>
            <a:ext cx="4687466" cy="390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Тестовая документация: чек-лист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278" name="Google Shape;278;p5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5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C99C422-EF46-A8DF-FC83-F533E696A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410" y="618907"/>
            <a:ext cx="7505180" cy="4306770"/>
          </a:xfrm>
          <a:prstGeom prst="rect">
            <a:avLst/>
          </a:prstGeom>
          <a:ln w="19050" cmpd="sng">
            <a:solidFill>
              <a:schemeClr val="accent2">
                <a:lumMod val="75000"/>
                <a:alpha val="30000"/>
              </a:schemeClr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9"/>
          <p:cNvSpPr txBox="1">
            <a:spLocks noGrp="1"/>
          </p:cNvSpPr>
          <p:nvPr>
            <p:ph type="title"/>
          </p:nvPr>
        </p:nvSpPr>
        <p:spPr>
          <a:xfrm>
            <a:off x="0" y="0"/>
            <a:ext cx="4927746" cy="420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Тестовая документация: тест-кейсы 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286" name="Google Shape;286;p5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6</a:t>
            </a:fld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BE42CC-1F05-AD02-FCE0-9C65B2738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3742"/>
            <a:ext cx="9144000" cy="38760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0"/>
          <p:cNvSpPr txBox="1">
            <a:spLocks noGrp="1"/>
          </p:cNvSpPr>
          <p:nvPr>
            <p:ph type="title"/>
          </p:nvPr>
        </p:nvSpPr>
        <p:spPr>
          <a:xfrm>
            <a:off x="0" y="0"/>
            <a:ext cx="5041212" cy="47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Тестовая документация: баг-репорты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295" name="Google Shape;295;p6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7</a:t>
            </a:fld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72C51B3-F73A-B2E0-04E4-2DFF4D2AF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480" y="503071"/>
            <a:ext cx="8309039" cy="45160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1"/>
          <p:cNvSpPr txBox="1">
            <a:spLocks noGrp="1"/>
          </p:cNvSpPr>
          <p:nvPr>
            <p:ph type="title"/>
          </p:nvPr>
        </p:nvSpPr>
        <p:spPr>
          <a:xfrm>
            <a:off x="0" y="-2801"/>
            <a:ext cx="6629732" cy="440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Применение техник тест-дизайна: чек лист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303" name="Google Shape;303;p6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8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E9BA8BA-D707-43F8-0291-8A755FF22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84" y="727818"/>
            <a:ext cx="7068245" cy="39730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2"/>
          <p:cNvSpPr txBox="1">
            <a:spLocks noGrp="1"/>
          </p:cNvSpPr>
          <p:nvPr>
            <p:ph type="title"/>
          </p:nvPr>
        </p:nvSpPr>
        <p:spPr>
          <a:xfrm>
            <a:off x="0" y="0"/>
            <a:ext cx="6282660" cy="480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Применение техник тест-дизайна: тест-кейсы</a:t>
            </a:r>
            <a:endParaRPr sz="2200" b="1" dirty="0">
              <a:solidFill>
                <a:srgbClr val="3052EF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310" name="Google Shape;310;p6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4DA321E-1B62-915A-2EDC-F1E4F1CD2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59" y="527280"/>
            <a:ext cx="7789881" cy="45628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916</Words>
  <Application>Microsoft Office PowerPoint</Application>
  <PresentationFormat>Экран (16:9)</PresentationFormat>
  <Paragraphs>66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15</vt:i4>
      </vt:variant>
    </vt:vector>
  </HeadingPairs>
  <TitlesOfParts>
    <vt:vector size="24" baseType="lpstr">
      <vt:lpstr>Arial</vt:lpstr>
      <vt:lpstr>Montserrat</vt:lpstr>
      <vt:lpstr>Trebuchet MS</vt:lpstr>
      <vt:lpstr>Montserrat Medium</vt:lpstr>
      <vt:lpstr>Times New Roman</vt:lpstr>
      <vt:lpstr>Wingdings 3</vt:lpstr>
      <vt:lpstr>Calibri</vt:lpstr>
      <vt:lpstr>Simple Light</vt:lpstr>
      <vt:lpstr>Аспект</vt:lpstr>
      <vt:lpstr>Презентация PowerPoint</vt:lpstr>
      <vt:lpstr>Содержание</vt:lpstr>
      <vt:lpstr>Майнд-карта жизненного цикла тестирования ПО</vt:lpstr>
      <vt:lpstr>Майнд-карта методологии разработки ПО</vt:lpstr>
      <vt:lpstr>Тестовая документация: чек-лист</vt:lpstr>
      <vt:lpstr>Тестовая документация: тест-кейсы </vt:lpstr>
      <vt:lpstr>Тестовая документация: баг-репорты</vt:lpstr>
      <vt:lpstr>Применение техник тест-дизайна: чек лист</vt:lpstr>
      <vt:lpstr>Применение техник тест-дизайна: тест-кейсы</vt:lpstr>
      <vt:lpstr>Листинг автотеста</vt:lpstr>
      <vt:lpstr>Листинг автотеста</vt:lpstr>
      <vt:lpstr>Результат выполнения автотеста</vt:lpstr>
      <vt:lpstr>Анализ результатов тестирования выбранного приложения </vt:lpstr>
      <vt:lpstr>Выводы об оптимальности выбранной стратегии тестирования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Alena Vovchenko</dc:creator>
  <cp:lastModifiedBy>Alena Vovchenko</cp:lastModifiedBy>
  <cp:revision>20</cp:revision>
  <dcterms:modified xsi:type="dcterms:W3CDTF">2023-06-25T12:39:36Z</dcterms:modified>
</cp:coreProperties>
</file>